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793" r:id="rId3"/>
    <p:sldId id="258" r:id="rId4"/>
    <p:sldId id="257" r:id="rId5"/>
    <p:sldId id="280" r:id="rId6"/>
    <p:sldId id="762" r:id="rId7"/>
    <p:sldId id="795" r:id="rId8"/>
    <p:sldId id="796" r:id="rId9"/>
    <p:sldId id="797" r:id="rId10"/>
    <p:sldId id="798" r:id="rId11"/>
    <p:sldId id="763" r:id="rId12"/>
    <p:sldId id="764" r:id="rId13"/>
    <p:sldId id="765" r:id="rId14"/>
    <p:sldId id="366" r:id="rId15"/>
    <p:sldId id="693" r:id="rId16"/>
    <p:sldId id="370" r:id="rId17"/>
    <p:sldId id="371" r:id="rId18"/>
    <p:sldId id="766" r:id="rId19"/>
    <p:sldId id="767" r:id="rId20"/>
    <p:sldId id="769" r:id="rId21"/>
    <p:sldId id="770" r:id="rId22"/>
    <p:sldId id="771" r:id="rId23"/>
    <p:sldId id="772" r:id="rId24"/>
    <p:sldId id="773" r:id="rId25"/>
    <p:sldId id="774" r:id="rId26"/>
    <p:sldId id="775" r:id="rId27"/>
    <p:sldId id="776" r:id="rId28"/>
    <p:sldId id="777" r:id="rId29"/>
    <p:sldId id="778" r:id="rId30"/>
    <p:sldId id="779" r:id="rId31"/>
    <p:sldId id="780" r:id="rId32"/>
    <p:sldId id="781" r:id="rId33"/>
    <p:sldId id="782" r:id="rId34"/>
    <p:sldId id="799" r:id="rId35"/>
    <p:sldId id="783" r:id="rId36"/>
    <p:sldId id="800" r:id="rId37"/>
    <p:sldId id="801" r:id="rId38"/>
    <p:sldId id="802" r:id="rId39"/>
    <p:sldId id="803" r:id="rId40"/>
    <p:sldId id="804" r:id="rId41"/>
    <p:sldId id="805" r:id="rId42"/>
    <p:sldId id="806" r:id="rId43"/>
    <p:sldId id="807" r:id="rId44"/>
    <p:sldId id="808" r:id="rId45"/>
    <p:sldId id="402" r:id="rId46"/>
    <p:sldId id="459" r:id="rId47"/>
    <p:sldId id="757" r:id="rId48"/>
    <p:sldId id="792" r:id="rId49"/>
    <p:sldId id="794" r:id="rId50"/>
    <p:sldId id="268" r:id="rId51"/>
  </p:sldIdLst>
  <p:sldSz cx="12198350" cy="6859270"/>
  <p:notesSz cx="6858000" cy="9144000"/>
  <p:defaultTextStyle>
    <a:defPPr>
      <a:defRPr lang="en-US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928" userDrawn="1">
          <p15:clr>
            <a:srgbClr val="A4A3A4"/>
          </p15:clr>
        </p15:guide>
        <p15:guide id="3" pos="866" userDrawn="1">
          <p15:clr>
            <a:srgbClr val="A4A3A4"/>
          </p15:clr>
        </p15:guide>
        <p15:guide id="4" pos="37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6D8D"/>
    <a:srgbClr val="3E5CCC"/>
    <a:srgbClr val="92D050"/>
    <a:srgbClr val="3A4187"/>
    <a:srgbClr val="8C9EE0"/>
    <a:srgbClr val="28A7E1"/>
    <a:srgbClr val="1A8ABC"/>
    <a:srgbClr val="A4B3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5681" autoAdjust="0"/>
  </p:normalViewPr>
  <p:slideViewPr>
    <p:cSldViewPr showGuides="1">
      <p:cViewPr varScale="1">
        <p:scale>
          <a:sx n="91" d="100"/>
          <a:sy n="91" d="100"/>
        </p:scale>
        <p:origin x="252" y="48"/>
      </p:cViewPr>
      <p:guideLst>
        <p:guide orient="horz" pos="2160"/>
        <p:guide orient="horz" pos="2928"/>
        <p:guide pos="866"/>
        <p:guide pos="37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2852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648A5-1AAC-44C2-A860-4F80AF8A9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BE859-46AC-4E08-A9B0-A4992BE5FD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F97D0-0773-4E69-AF7F-C79F2523E1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1F428-825D-447D-9C0B-75CC287406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841225"/>
            <a:ext cx="10368598" cy="196048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3" y="5182800"/>
            <a:ext cx="8538845" cy="23373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9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8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134095"/>
            <a:ext cx="10978515" cy="60360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4" y="366269"/>
            <a:ext cx="2744629" cy="780384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366269"/>
            <a:ext cx="8030580" cy="78038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一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52424"/>
            <a:ext cx="5334000" cy="4294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143795"/>
            <a:ext cx="10978515" cy="50292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62744"/>
            <a:ext cx="6581775" cy="400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600994"/>
            <a:ext cx="10978515" cy="45720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1375" y="984137"/>
            <a:ext cx="10747058" cy="4644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/>
          <p:cNvSpPr/>
          <p:nvPr userDrawn="1"/>
        </p:nvSpPr>
        <p:spPr>
          <a:xfrm>
            <a:off x="-73026" y="0"/>
            <a:ext cx="12271375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10" name="TextBox 1"/>
          <p:cNvSpPr txBox="1"/>
          <p:nvPr userDrawn="1"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</a:t>
            </a:r>
            <a:endParaRPr lang="en-US" altLang="zh-CN" sz="53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 userDrawn="1"/>
        </p:nvSpPr>
        <p:spPr>
          <a:xfrm>
            <a:off x="2233987" y="1642914"/>
            <a:ext cx="1274388" cy="266761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en-US" altLang="zh-CN" sz="1900" dirty="0">
              <a:solidFill>
                <a:srgbClr val="4197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"/>
          <p:cNvSpPr txBox="1"/>
          <p:nvPr userDrawn="1"/>
        </p:nvSpPr>
        <p:spPr>
          <a:xfrm>
            <a:off x="3567791" y="762794"/>
            <a:ext cx="718145" cy="946434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导航</a:t>
            </a:r>
            <a:endParaRPr lang="en-US" altLang="zh-CN" sz="28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2047291"/>
            <a:ext cx="5389723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8" y="2900505"/>
            <a:ext cx="5389723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2047291"/>
            <a:ext cx="5391840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900505"/>
            <a:ext cx="5391840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4151"/>
            <a:ext cx="4013173" cy="1549759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364152"/>
            <a:ext cx="6819216" cy="7805958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18" y="1913910"/>
            <a:ext cx="4013173" cy="62561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6402282"/>
            <a:ext cx="7319010" cy="755826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817223"/>
            <a:ext cx="7319010" cy="54876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835" indent="0">
              <a:buNone/>
              <a:defRPr sz="3200"/>
            </a:lvl3pPr>
            <a:lvl4pPr marL="1829435" indent="0">
              <a:buNone/>
              <a:defRPr sz="2700"/>
            </a:lvl4pPr>
            <a:lvl5pPr marL="2439035" indent="0">
              <a:buNone/>
              <a:defRPr sz="2700"/>
            </a:lvl5pPr>
            <a:lvl6pPr marL="3049270" indent="0">
              <a:buNone/>
              <a:defRPr sz="2700"/>
            </a:lvl6pPr>
            <a:lvl7pPr marL="3658870" indent="0">
              <a:buNone/>
              <a:defRPr sz="2700"/>
            </a:lvl7pPr>
            <a:lvl8pPr marL="4268470" indent="0">
              <a:buNone/>
              <a:defRPr sz="2700"/>
            </a:lvl8pPr>
            <a:lvl9pPr marL="4878705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7158108"/>
            <a:ext cx="7319010" cy="10733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917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770" y="8477096"/>
            <a:ext cx="3862811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151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609521" y="1143794"/>
            <a:ext cx="10971372" cy="5000369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24" name="矩形 23"/>
          <p:cNvSpPr/>
          <p:nvPr/>
        </p:nvSpPr>
        <p:spPr>
          <a:xfrm>
            <a:off x="0" y="332656"/>
            <a:ext cx="12198350" cy="432048"/>
          </a:xfrm>
          <a:prstGeom prst="rect">
            <a:avLst/>
          </a:prstGeom>
          <a:solidFill>
            <a:srgbClr val="3A4187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764704"/>
            <a:ext cx="12198350" cy="720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1280775" y="330107"/>
            <a:ext cx="485233" cy="48523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11283362" y="442092"/>
            <a:ext cx="4833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fld>
            <a:r>
              <a:rPr lang="zh-CN" altLang="en-US" sz="16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51570" y="332656"/>
            <a:ext cx="3591005" cy="4320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 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配置与管理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itle Placeholder 1"/>
          <p:cNvSpPr>
            <a:spLocks noGrp="1"/>
          </p:cNvSpPr>
          <p:nvPr>
            <p:ph type="title"/>
          </p:nvPr>
        </p:nvSpPr>
        <p:spPr>
          <a:xfrm>
            <a:off x="772942" y="362834"/>
            <a:ext cx="5305686" cy="39996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0" name="等腰三角形 39">
            <a:hlinkClick r:id="" action="ppaction://hlinkshowjump?jump=previousslide"/>
          </p:cNvPr>
          <p:cNvSpPr/>
          <p:nvPr/>
        </p:nvSpPr>
        <p:spPr>
          <a:xfrm rot="5400000" flipH="1">
            <a:off x="3854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1" name="等腰三角形 40">
            <a:hlinkClick r:id="" action="ppaction://hlinkshowjump?jump=previousslide"/>
          </p:cNvPr>
          <p:cNvSpPr/>
          <p:nvPr/>
        </p:nvSpPr>
        <p:spPr>
          <a:xfrm rot="5400000" flipH="1">
            <a:off x="5251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2" name="等腰三角形 41">
            <a:hlinkClick r:id="" action="ppaction://hlinkshowjump?jump=previousslide"/>
          </p:cNvPr>
          <p:cNvSpPr/>
          <p:nvPr/>
        </p:nvSpPr>
        <p:spPr>
          <a:xfrm rot="5400000" flipH="1">
            <a:off x="65846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19200" rtl="0" eaLnBrk="1" latinLnBrk="0" hangingPunct="1">
        <a:spcBef>
          <a:spcPct val="0"/>
        </a:spcBef>
        <a:buNone/>
        <a:defRPr sz="2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SzPct val="80000"/>
        <a:buFont typeface="Wingdings" panose="05000000000000000000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91235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5246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4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0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6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9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5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8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2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4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958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22575" y="1116654"/>
            <a:ext cx="2286000" cy="860425"/>
          </a:xfrm>
          <a:prstGeom prst="rect">
            <a:avLst/>
          </a:prstGeom>
          <a:solidFill>
            <a:srgbClr val="28A7E1"/>
          </a:solidFill>
        </p:spPr>
        <p:txBody>
          <a:bodyPr wrap="square" lIns="121963" tIns="60981" rIns="121963" bIns="60981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</a:rPr>
              <a:t>项目</a:t>
            </a:r>
            <a:r>
              <a:rPr lang="en-US" altLang="zh-CN" sz="4800" dirty="0">
                <a:solidFill>
                  <a:schemeClr val="bg1"/>
                </a:solidFill>
              </a:rPr>
              <a:t>11</a:t>
            </a:r>
            <a:r>
              <a:rPr lang="zh-CN" altLang="en-US" sz="4800" dirty="0">
                <a:solidFill>
                  <a:schemeClr val="bg1"/>
                </a:solidFill>
              </a:rPr>
              <a:t> 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8575" y="1368889"/>
            <a:ext cx="4953000" cy="615596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配置与管理</a:t>
            </a:r>
            <a:r>
              <a:rPr lang="en-US" altLang="zh-CN" sz="3200" b="1" dirty="0">
                <a:solidFill>
                  <a:schemeClr val="bg1"/>
                </a:solidFill>
              </a:rPr>
              <a:t>DNS</a:t>
            </a:r>
            <a:r>
              <a:rPr lang="zh-CN" altLang="en-US" sz="3200" b="1" dirty="0">
                <a:solidFill>
                  <a:schemeClr val="bg1"/>
                </a:solidFill>
              </a:rPr>
              <a:t>服务器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70175" y="3927837"/>
            <a:ext cx="5616640" cy="490855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 algn="ctr"/>
            <a:r>
              <a:rPr lang="zh-CN" altLang="en-US" dirty="0">
                <a:solidFill>
                  <a:srgbClr val="28A7E1"/>
                </a:solidFill>
              </a:rPr>
              <a:t>清华大学出版社 </a:t>
            </a:r>
            <a:r>
              <a:rPr lang="en-US" altLang="zh-CN" dirty="0">
                <a:solidFill>
                  <a:srgbClr val="28A7E1"/>
                </a:solidFill>
              </a:rPr>
              <a:t>| </a:t>
            </a:r>
            <a:r>
              <a:rPr lang="zh-CN" altLang="en-US" dirty="0">
                <a:solidFill>
                  <a:srgbClr val="28A7E1"/>
                </a:solidFill>
              </a:rPr>
              <a:t>杨昊龙</a:t>
            </a:r>
            <a:r>
              <a:rPr lang="zh-CN" altLang="en-US" dirty="0">
                <a:solidFill>
                  <a:srgbClr val="28A7E1"/>
                </a:solidFill>
              </a:rPr>
              <a:t>编著</a:t>
            </a:r>
            <a:endParaRPr lang="zh-CN" altLang="en-US" dirty="0">
              <a:solidFill>
                <a:srgbClr val="28A7E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58147" y="2210312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258147" y="4511821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掌握域名解析过程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4423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域名解析的工作原理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域名解析的工作过程如图所示。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假设客户机使用电信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ADSL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Asymmetric Digital Subscriber Line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，非对称数字用户线路）接入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，电信为其分配的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210.111.110.10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，域名解析过程如下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客户端向本地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210.111.110.10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直接查询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www.163.com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的域名。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本地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无法解析此域名，它先向根域服务器发出请求，查询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.com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根域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.com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.net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.org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等顶级域名的地址解析，它收到请求后，把解析结果返回给本地的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本地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210.111.110.10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得到查询结果后，接着向管理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.com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服务器发出进一步的查询请求，要求得到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163.com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75" y="3710938"/>
            <a:ext cx="3900918" cy="246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掌握域名解析过程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25771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域名解析的工作原理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.com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域把解析结果返回给本地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210.111.110.10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 本地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210.111.110.10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得到查询结果后，接着向管理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163.com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服务器发出查询具体主机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地址的请求（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），要求得到满足要求的主机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 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163.com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把解析结果返回给本地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210.111.110.10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 本地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服务器得到了最终的查询结果，它把这个结果返回给客户端，从而使客户端能够和远程主机通信。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75" y="3653502"/>
            <a:ext cx="10210799" cy="262474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掌握域名解析过程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2346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．正向解析与反向解析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）正向解析。正向解析是指域名到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地址的解析过程。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）反向解析。反向解析是从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地址到域名的解析过程。反向解析的作用为服务器的身份验证。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14029" y="2743994"/>
            <a:ext cx="2251946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项目设计与准备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项目实施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449662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DNS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项目设计与准备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项目需求准备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28187" y="1570517"/>
            <a:ext cx="10276388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一共</a:t>
            </a:r>
            <a:r>
              <a:rPr lang="en-US" altLang="zh-CN" sz="2000" kern="100" dirty="0">
                <a:effectLst/>
                <a:latin typeface="+mn-ea"/>
              </a:rPr>
              <a:t>4</a:t>
            </a:r>
            <a:r>
              <a:rPr lang="zh-CN" altLang="en-US" sz="2000" kern="100" dirty="0">
                <a:effectLst/>
                <a:latin typeface="+mn-ea"/>
              </a:rPr>
              <a:t>台计算机，其中</a:t>
            </a:r>
            <a:r>
              <a:rPr lang="en-US" altLang="zh-CN" sz="2000" kern="100" dirty="0">
                <a:effectLst/>
                <a:latin typeface="+mn-ea"/>
              </a:rPr>
              <a:t>3</a:t>
            </a:r>
            <a:r>
              <a:rPr lang="zh-CN" altLang="en-US" sz="2000" kern="100" dirty="0">
                <a:effectLst/>
                <a:latin typeface="+mn-ea"/>
              </a:rPr>
              <a:t>台是统信</a:t>
            </a:r>
            <a:r>
              <a:rPr lang="en-US" altLang="zh-CN" sz="2000" kern="100" dirty="0">
                <a:effectLst/>
                <a:latin typeface="+mn-ea"/>
              </a:rPr>
              <a:t>UOS V20</a:t>
            </a:r>
            <a:r>
              <a:rPr lang="zh-CN" altLang="en-US" sz="2000" kern="100" dirty="0">
                <a:effectLst/>
                <a:latin typeface="+mn-ea"/>
              </a:rPr>
              <a:t>计算机，</a:t>
            </a:r>
            <a:r>
              <a:rPr lang="en-US" altLang="zh-CN" sz="2000" kern="100" dirty="0">
                <a:effectLst/>
                <a:latin typeface="+mn-ea"/>
              </a:rPr>
              <a:t>1</a:t>
            </a:r>
            <a:r>
              <a:rPr lang="zh-CN" altLang="en-US" sz="2000" kern="100" dirty="0">
                <a:effectLst/>
                <a:latin typeface="+mn-ea"/>
              </a:rPr>
              <a:t>台是</a:t>
            </a:r>
            <a:r>
              <a:rPr lang="en-US" altLang="zh-CN" sz="2000" kern="100" dirty="0">
                <a:effectLst/>
                <a:latin typeface="+mn-ea"/>
              </a:rPr>
              <a:t>Windows 10</a:t>
            </a:r>
            <a:r>
              <a:rPr lang="zh-CN" altLang="en-US" sz="2000" kern="100" dirty="0">
                <a:effectLst/>
                <a:latin typeface="+mn-ea"/>
              </a:rPr>
              <a:t>计算机，如表所示。</a:t>
            </a:r>
            <a:endParaRPr lang="zh-CN" altLang="en-US" sz="2000" kern="100" dirty="0">
              <a:effectLst/>
              <a:latin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6" y="2743994"/>
            <a:ext cx="10119794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3975" y="2958734"/>
            <a:ext cx="6705600" cy="268086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066429" y="3485577"/>
            <a:ext cx="1772638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</a:t>
            </a:r>
            <a:r>
              <a:rPr lang="zh-CN" altLang="en-US" sz="1900" dirty="0">
                <a:solidFill>
                  <a:schemeClr val="bg1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实施</a:t>
            </a:r>
            <a:endParaRPr lang="zh-CN" altLang="en-US" sz="1900" dirty="0">
              <a:solidFill>
                <a:schemeClr val="bg1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449662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DNS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4039394"/>
            <a:ext cx="10028789" cy="1524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任务11-1</a:t>
            </a:r>
            <a:r>
              <a:rPr lang="en-US" altLang="zh-CN" dirty="0"/>
              <a:t>  </a:t>
            </a:r>
            <a:r>
              <a:rPr lang="zh-CN" altLang="en-US" dirty="0"/>
              <a:t>安装与启动</a:t>
            </a:r>
            <a:r>
              <a:rPr lang="en-US" altLang="zh-CN" dirty="0"/>
              <a:t>DNS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577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是一款实现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服务器的开放源码软件。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能够运行在当前大多数的操作系统平台之上。目前，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软件由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软件联合会（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 Software Consortium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）这个非营利性机构负责开发和维护。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软件包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yum clean all 				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安装前先清除缓存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yum  install  bind  bind-chroot -y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2058194"/>
            <a:ext cx="10028789" cy="1143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任务11-1</a:t>
            </a:r>
            <a:r>
              <a:rPr lang="en-US" altLang="zh-CN" dirty="0"/>
              <a:t>  </a:t>
            </a:r>
            <a:r>
              <a:rPr lang="zh-CN" altLang="en-US" dirty="0"/>
              <a:t>安装与启动</a:t>
            </a:r>
            <a:r>
              <a:rPr lang="en-US" altLang="zh-CN" dirty="0"/>
              <a:t>DNS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21154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 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服务的启动、停止与重启，加入开机自启动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start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named;systemctl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stop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named;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enable 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1084780" y="3048793"/>
            <a:ext cx="10028789" cy="3765071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任务11-2</a:t>
            </a:r>
            <a:r>
              <a:rPr lang="en-US" altLang="zh-CN" dirty="0"/>
              <a:t>  </a:t>
            </a:r>
            <a:r>
              <a:rPr lang="zh-CN" altLang="en-US" dirty="0"/>
              <a:t>掌握</a:t>
            </a:r>
            <a:r>
              <a:rPr lang="en-US" altLang="zh-CN" dirty="0"/>
              <a:t>BIND</a:t>
            </a:r>
            <a:r>
              <a:rPr lang="zh-CN" altLang="en-US" dirty="0"/>
              <a:t>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6885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配置文件分为全局配置文件、主配置文件和正反向解析区域声明文件。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认识全局配置文件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全局配置文件位于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目录下，使用命令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命令查看，注意“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-n”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是显示行号。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[root@Server01 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cat 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-n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	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</a:t>
            </a:r>
            <a:endParaRPr lang="zh-CN" altLang="en-US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options { 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	listen-on port 53 { 127.0.0.1; };	//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侦听的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查询请求的本</a:t>
            </a:r>
            <a:endParaRPr lang="zh-CN" altLang="en-US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										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地址及端口</a:t>
            </a:r>
            <a:endParaRPr lang="zh-CN" altLang="en-US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listen-on-v6 port 53 { ::1; };   	//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限于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IPv6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directory "/var/named";           	//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指定区域配置文件所在的路径</a:t>
            </a:r>
            <a:endParaRPr lang="zh-CN" altLang="en-US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dump-file 	"/var/named/data/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cache_dump.db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statistics-file "/var/named/data/named_stats.txt";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memstatistics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-file "/var/named/data/named_mem_stats.txt";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allow-query { localhost; };      	//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指定接收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查询请求的客户端</a:t>
            </a:r>
            <a:endParaRPr lang="zh-CN" altLang="en-US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recursion yes;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dnssec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-enable yes;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dnssec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-validation yes;					//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改为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可以忽略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</a:t>
            </a:r>
            <a:endParaRPr lang="zh-CN" altLang="en-US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dnssec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-lookaside auto;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93775" y="1524794"/>
            <a:ext cx="10028789" cy="3429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任务11-2</a:t>
            </a:r>
            <a:r>
              <a:rPr lang="en-US" altLang="zh-CN" dirty="0"/>
              <a:t>  </a:t>
            </a:r>
            <a:r>
              <a:rPr lang="zh-CN" altLang="en-US" dirty="0"/>
              <a:t>掌握</a:t>
            </a:r>
            <a:r>
              <a:rPr lang="en-US" altLang="zh-CN" dirty="0"/>
              <a:t>BIND</a:t>
            </a:r>
            <a:r>
              <a:rPr lang="zh-CN" altLang="en-US" dirty="0"/>
              <a:t>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386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以下用于指定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服务的日志参数</a:t>
            </a:r>
            <a:endParaRPr lang="zh-CN" altLang="en-US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logging {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channel 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default_debug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{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file "data/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named.run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severity dynamic;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};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"." IN {				//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用于指定根服务器的配置信息，一般不能改动</a:t>
            </a:r>
            <a:endParaRPr lang="zh-CN" altLang="en-US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 hint;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file "named.ca";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include "/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    //</a:t>
            </a:r>
            <a:r>
              <a:rPr lang="zh-CN" altLang="en-US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指定主配置文件，一定根据实际修改</a:t>
            </a:r>
            <a:endParaRPr lang="zh-CN" altLang="en-US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include "/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named.root.key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配置段属于全局性的设置，常用的配置项命令及功能如下。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：用于指定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守护进程的工作目录，各区域正反向搜索解析文件和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根服务器地址列表文件（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named.ca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）应放在该配置项指定的目录中。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allow-query{}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：与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allow-query{localhost;}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功能相同。另外，还可使用地址匹配符来表达允许的主机。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listen-on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：设置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守护进程监听的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地址和端口。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forwarders{}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：用于定义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转发器。在设置了转发器后，所有非本域的和在缓存中无法找到的域名查询，可由指定的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转发器来完成解析工作并做缓存。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>
          <a:xfrm>
            <a:off x="-73026" y="0"/>
            <a:ext cx="12344401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956175" y="967738"/>
            <a:ext cx="6629399" cy="5205255"/>
          </a:xfrm>
          <a:custGeom>
            <a:avLst/>
            <a:gdLst>
              <a:gd name="connsiteX0" fmla="*/ 0 w 7560564"/>
              <a:gd name="connsiteY0" fmla="*/ 282448 h 3275076"/>
              <a:gd name="connsiteX1" fmla="*/ 282473 w 7560564"/>
              <a:gd name="connsiteY1" fmla="*/ 0 h 3275076"/>
              <a:gd name="connsiteX2" fmla="*/ 7278116 w 7560564"/>
              <a:gd name="connsiteY2" fmla="*/ 0 h 3275076"/>
              <a:gd name="connsiteX3" fmla="*/ 7560563 w 7560564"/>
              <a:gd name="connsiteY3" fmla="*/ 282448 h 3275076"/>
              <a:gd name="connsiteX4" fmla="*/ 7560563 w 7560564"/>
              <a:gd name="connsiteY4" fmla="*/ 2992602 h 3275076"/>
              <a:gd name="connsiteX5" fmla="*/ 7278116 w 7560564"/>
              <a:gd name="connsiteY5" fmla="*/ 3275075 h 3275076"/>
              <a:gd name="connsiteX6" fmla="*/ 282473 w 7560564"/>
              <a:gd name="connsiteY6" fmla="*/ 3275075 h 3275076"/>
              <a:gd name="connsiteX7" fmla="*/ 0 w 7560564"/>
              <a:gd name="connsiteY7" fmla="*/ 2992602 h 3275076"/>
              <a:gd name="connsiteX8" fmla="*/ 0 w 7560564"/>
              <a:gd name="connsiteY8" fmla="*/ 282448 h 32750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560564" h="3275076">
                <a:moveTo>
                  <a:pt x="0" y="282448"/>
                </a:moveTo>
                <a:cubicBezTo>
                  <a:pt x="0" y="126492"/>
                  <a:pt x="126466" y="0"/>
                  <a:pt x="282473" y="0"/>
                </a:cubicBezTo>
                <a:lnTo>
                  <a:pt x="7278116" y="0"/>
                </a:lnTo>
                <a:cubicBezTo>
                  <a:pt x="7434071" y="0"/>
                  <a:pt x="7560563" y="126492"/>
                  <a:pt x="7560563" y="282448"/>
                </a:cubicBezTo>
                <a:lnTo>
                  <a:pt x="7560563" y="2992602"/>
                </a:lnTo>
                <a:cubicBezTo>
                  <a:pt x="7560563" y="3148609"/>
                  <a:pt x="7434071" y="3275075"/>
                  <a:pt x="7278116" y="3275075"/>
                </a:cubicBezTo>
                <a:lnTo>
                  <a:pt x="282473" y="3275075"/>
                </a:lnTo>
                <a:cubicBezTo>
                  <a:pt x="126466" y="3275075"/>
                  <a:pt x="0" y="3148609"/>
                  <a:pt x="0" y="2992602"/>
                </a:cubicBezTo>
                <a:lnTo>
                  <a:pt x="0" y="28244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/>
          <p:cNvSpPr txBox="1"/>
          <p:nvPr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能力</a:t>
            </a:r>
            <a:endParaRPr lang="en-US" altLang="zh-CN" sz="53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87" y="1642914"/>
            <a:ext cx="1197507" cy="27259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endParaRPr lang="en-US" altLang="zh-CN" sz="1900" dirty="0">
              <a:solidFill>
                <a:srgbClr val="4197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567791" y="762794"/>
            <a:ext cx="718145" cy="81043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要求</a:t>
            </a:r>
            <a:endParaRPr lang="en-US" altLang="zh-CN" sz="28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Rectangle 3"/>
          <p:cNvSpPr txBox="1">
            <a:spLocks noRot="1" noChangeArrowheads="1"/>
          </p:cNvSpPr>
          <p:nvPr/>
        </p:nvSpPr>
        <p:spPr>
          <a:xfrm>
            <a:off x="-85726" y="1642914"/>
            <a:ext cx="5797549" cy="4270375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1235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4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40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6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9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5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02" name="Freeform 706"/>
          <p:cNvSpPr/>
          <p:nvPr/>
        </p:nvSpPr>
        <p:spPr bwMode="auto">
          <a:xfrm>
            <a:off x="5620837" y="1835194"/>
            <a:ext cx="181972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3" name="Freeform 707"/>
          <p:cNvSpPr/>
          <p:nvPr/>
        </p:nvSpPr>
        <p:spPr bwMode="auto">
          <a:xfrm>
            <a:off x="5620837" y="2847181"/>
            <a:ext cx="181972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4" name="Freeform 708"/>
          <p:cNvSpPr/>
          <p:nvPr/>
        </p:nvSpPr>
        <p:spPr bwMode="auto">
          <a:xfrm>
            <a:off x="5620837" y="3990181"/>
            <a:ext cx="181972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6" name="文本框 335"/>
          <p:cNvSpPr txBox="1"/>
          <p:nvPr/>
        </p:nvSpPr>
        <p:spPr>
          <a:xfrm>
            <a:off x="6099175" y="1922842"/>
            <a:ext cx="3958905" cy="430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的域名空间结构</a:t>
            </a:r>
            <a:endParaRPr lang="zh-CN" altLang="zh-CN" sz="1800" kern="100" spc="10" dirty="0">
              <a:effectLst/>
              <a:latin typeface="Times New Roman" panose="02020603050405020304" pitchFamily="18" charset="0"/>
              <a:ea typeface="方正书宋简体"/>
            </a:endParaRPr>
          </a:p>
        </p:txBody>
      </p:sp>
      <p:sp>
        <p:nvSpPr>
          <p:cNvPr id="310" name="文本框 335"/>
          <p:cNvSpPr txBox="1"/>
          <p:nvPr/>
        </p:nvSpPr>
        <p:spPr>
          <a:xfrm>
            <a:off x="6099175" y="2923220"/>
            <a:ext cx="487680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查询模式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文本框 335"/>
          <p:cNvSpPr txBox="1"/>
          <p:nvPr/>
        </p:nvSpPr>
        <p:spPr>
          <a:xfrm>
            <a:off x="6099175" y="4066220"/>
            <a:ext cx="487679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域名解析过程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0" name="直接连接符 319"/>
          <p:cNvCxnSpPr/>
          <p:nvPr/>
        </p:nvCxnSpPr>
        <p:spPr>
          <a:xfrm>
            <a:off x="-73026" y="212650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/>
        </p:nvCxnSpPr>
        <p:spPr>
          <a:xfrm>
            <a:off x="-73026" y="229795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/>
          <p:cNvCxnSpPr/>
          <p:nvPr/>
        </p:nvCxnSpPr>
        <p:spPr>
          <a:xfrm>
            <a:off x="-73026" y="245511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/>
          <p:cNvCxnSpPr/>
          <p:nvPr/>
        </p:nvCxnSpPr>
        <p:spPr>
          <a:xfrm>
            <a:off x="-73026" y="262656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/>
          <p:cNvCxnSpPr/>
          <p:nvPr/>
        </p:nvCxnSpPr>
        <p:spPr>
          <a:xfrm>
            <a:off x="-73026" y="282019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/>
          <p:cNvCxnSpPr/>
          <p:nvPr/>
        </p:nvCxnSpPr>
        <p:spPr>
          <a:xfrm>
            <a:off x="-73026" y="299164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/>
          <p:cNvCxnSpPr/>
          <p:nvPr/>
        </p:nvCxnSpPr>
        <p:spPr>
          <a:xfrm>
            <a:off x="-73026" y="314880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/>
          <p:cNvCxnSpPr/>
          <p:nvPr/>
        </p:nvCxnSpPr>
        <p:spPr>
          <a:xfrm>
            <a:off x="-73026" y="332025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708"/>
          <p:cNvSpPr/>
          <p:nvPr/>
        </p:nvSpPr>
        <p:spPr bwMode="auto">
          <a:xfrm>
            <a:off x="5619182" y="4985081"/>
            <a:ext cx="181972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文本框 335"/>
          <p:cNvSpPr txBox="1"/>
          <p:nvPr/>
        </p:nvSpPr>
        <p:spPr>
          <a:xfrm>
            <a:off x="6077160" y="5033958"/>
            <a:ext cx="489881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掌握常规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服务器的安装与配置方法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1084780" y="2515394"/>
            <a:ext cx="10028789" cy="4065284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任务11-2</a:t>
            </a:r>
            <a:r>
              <a:rPr lang="en-US" altLang="zh-CN" dirty="0"/>
              <a:t>  </a:t>
            </a:r>
            <a:r>
              <a:rPr lang="zh-CN" altLang="en-US" dirty="0"/>
              <a:t>掌握</a:t>
            </a:r>
            <a:r>
              <a:rPr lang="en-US" altLang="zh-CN" dirty="0"/>
              <a:t>BIND</a:t>
            </a:r>
            <a:r>
              <a:rPr lang="zh-CN" altLang="en-US" dirty="0"/>
              <a:t>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1090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认识主配置文件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主配置文件位于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目录下，可将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named.rfc1912.zones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复制为全局配置文件中指定的主配置文件，本书中是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cp -p 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/named.rfc1912.zones  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cat 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/named.rfc1912.zones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localhost.localdomain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 IN {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	type master; 		//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主要区域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	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 "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named.localhost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          	//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指定正向查询区域配置文件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	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allow-update { none; };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       									//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"1.0.0.127.in-addr.arpa" IN { 		//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反向解析区域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 master;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file "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named.loopback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			//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指定反向解析区域配置文件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allow-update { none; };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1084780" y="2286794"/>
            <a:ext cx="10028789" cy="1844023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任务11-2</a:t>
            </a:r>
            <a:r>
              <a:rPr lang="en-US" altLang="zh-CN" dirty="0"/>
              <a:t>  </a:t>
            </a:r>
            <a:r>
              <a:rPr lang="zh-CN" altLang="en-US" dirty="0"/>
              <a:t>掌握</a:t>
            </a:r>
            <a:r>
              <a:rPr lang="en-US" altLang="zh-CN" dirty="0"/>
              <a:t>BIND</a:t>
            </a:r>
            <a:r>
              <a:rPr lang="zh-CN" altLang="en-US" dirty="0"/>
              <a:t>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3091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区域声明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主域名服务器的正向解析区域声明格式为（样本文件为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named.localhost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 "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区域名称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 IN {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type master 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file  "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实现正向解析的区域文件名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allow-update {none;};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从域名服务器的正向解析区域声明格式为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 "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区域名称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 IN {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type slave 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file  "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实现正向解析的区域文件名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masters {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主域名服务器的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;};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1084780" y="4556706"/>
            <a:ext cx="10028789" cy="194013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任务11-2</a:t>
            </a:r>
            <a:r>
              <a:rPr lang="en-US" altLang="zh-CN" dirty="0"/>
              <a:t>  </a:t>
            </a:r>
            <a:r>
              <a:rPr lang="zh-CN" altLang="en-US" dirty="0"/>
              <a:t>掌握</a:t>
            </a:r>
            <a:r>
              <a:rPr lang="en-US" altLang="zh-CN" dirty="0"/>
              <a:t>BIND</a:t>
            </a:r>
            <a:r>
              <a:rPr lang="zh-CN" altLang="en-US" dirty="0"/>
              <a:t>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反向解析区域的声明格式与正向相同，只是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所指定的要读的文件不同，另外就是区域的名称不同。若要反向解析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x.y.z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网段的主机，则反向解析的区域名称应设置为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z.y.x.in-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addr.arpa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。（反向解析区域样本文件为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named.loopback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1084780" y="3886993"/>
            <a:ext cx="10028789" cy="2743199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任务11-2</a:t>
            </a:r>
            <a:r>
              <a:rPr lang="en-US" altLang="zh-CN" dirty="0"/>
              <a:t>  </a:t>
            </a:r>
            <a:r>
              <a:rPr lang="zh-CN" altLang="en-US" dirty="0"/>
              <a:t>掌握</a:t>
            </a:r>
            <a:r>
              <a:rPr lang="en-US" altLang="zh-CN" dirty="0"/>
              <a:t>BIND</a:t>
            </a:r>
            <a:r>
              <a:rPr lang="zh-CN" altLang="en-US" dirty="0"/>
              <a:t>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28848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）根区域文件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/var/named/named.ca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/var/named/named.ca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是一个非常重要的文件，其包含了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的顶级域名服务器的名字和地址。利用该文件可以让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服务器找到根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服务器，并初始化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的缓冲区。当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服务器接到客户端主机的查询请求时，如果在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中找不到相应的数据，就会通过根服务器进行逐级查询。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/var/named/named.ca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文件的主要内容如图所示：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74" y="3974293"/>
            <a:ext cx="4210049" cy="25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51932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（一）案例环境及需求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某校园网要架设一台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服务器负责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long90.cn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域的域名解析工作。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FQDN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dns.long90.cn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。要求为以下域名实现正反向域名解析服务。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dns.long90.cn                     192.168.10.1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mail.long90.cn    MX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        	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slave.long90.cn                   	192.168.10.3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www.long90.cn                   	192.168.10.4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ftp.long90.cn                     	192.168.10.5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另外，为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www.long90.cn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设置别名为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web.long90.cn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3475514"/>
            <a:ext cx="10028789" cy="269747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30387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（二）配置过程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配置过程包括全局配置文件、主配置文件和正反向区域解析文件的配置。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编辑全局配置文件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该文件在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目录下。把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选项中的侦听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127.0.0.1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）改成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any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dnssec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-validation yes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；把允许查询网段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allow-query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改成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any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include”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语句中指定主配置文件为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47397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修改后相关内容如下：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	listen-on port 53 { any; 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	listen-on-v6 port 53 { ::1; 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	directory       "/var/named";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	dump-file       "/var/named/data/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cache_dump.db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	statistics-file "/var/named/data/named_stats.txt";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	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memstatistics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-file "/var/named/data/named_mem_stats.txt";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	allow-query     { any; 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	recursion yes;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   	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dnssec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-enable yes;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	  	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dnssec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-validation no;				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  	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dnssec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-lookaside auto;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……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include "/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					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必须更改！！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include "/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named.root.key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1981994"/>
            <a:ext cx="10028789" cy="419099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676982" cy="5477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．配置主配置文件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编辑增加以下内容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在任务11-2中已将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/named.rfc1912.zones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复制为全局配置文件中指定的主配置文件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"." IN {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type hint;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file "named.ca";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"long60.cn" IN {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type master;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file "long60.cn.zone";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allow-update { none; 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zone "10.168.192.in-addr.arpa" IN {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type master;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file "1.10.168.192.zone";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allow-update { none; 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3018313"/>
            <a:ext cx="10028789" cy="370410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676982" cy="52937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．修改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的区域配置文件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long90.cn.zone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正向区域文件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正向区域文件位于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目录下，为编辑方便可先将样本文件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named.localhost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long90.cn. zone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（加“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参数的目的是保持文件属性），再对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long90.cn.zone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编辑修改。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cd /var/named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named]# cp  -p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named.localhost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long90.cn.zone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named]# vim /var/named/long90.cn.zone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$TTL 1D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    IN SOA   @ root.long90.cn. (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1997022700  ; serial		//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该文件的版本号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3505994"/>
            <a:ext cx="10028789" cy="254507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676982" cy="48474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续上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28800        ; refresh		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更新时间间隔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14400        ; retry		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重试时间间隔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3600000      ; expiry		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过期时间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86400  )      ; minimum		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最小时间间隔，单位是秒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	IN			NS		dns.long90.cn.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	IN			MX	10	mail.long90.cn.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IN			A		192.168.10.1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	IN			A		192.168.10.2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slave	IN			A		192.168.10.3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	IN			A		192.168.10.4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	IN			A		192.168.10.5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	IN			CNAME   		www.long90.cn.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正反向区域文件的名称一定要与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6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6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区域声明中指定的文件名一致。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正反向区域文件的所有记录行都要顶头写，前面不要留有空格，否则会导致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服务器不能正常工作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1981994"/>
            <a:ext cx="10028789" cy="32766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14029" y="2032470"/>
            <a:ext cx="1943718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项目知识准备</a:t>
            </a:r>
            <a:endParaRPr lang="zh-CN" altLang="en-US" sz="1900" dirty="0">
              <a:solidFill>
                <a:schemeClr val="bg1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项目实施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449662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项目实录：配置与管理</a:t>
            </a:r>
            <a:r>
              <a:rPr lang="en-US" altLang="zh-CN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DNS</a:t>
            </a: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服务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43242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说明如下：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第一个有效行为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SOA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资源记录。该记录的格式如下：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            IN SOA  origin. contact.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@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是该域的替代符，例如，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long90.cn.zone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long90.cn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origin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表示该域的主域名服务器的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FQDN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，用“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结尾表示这是个绝对名称。例如，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long.com.zone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origin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dns.long.com.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contact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表示该域的管理员的电子邮件地址。它是正常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E-mail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地址的变通，将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变为“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。例如，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long.com.zone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contact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mail.long.com.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。所以上面例子中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SOA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有效行（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IN  SOA  @  root.long90.cn.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）可以改为（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IN SOA long90.cn. root.long90.cn.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45704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说明如下：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行“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IN  NS   dns.long90.cn.”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说明该域的域名服务器，至少应该定义一个。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 行“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IN  MX  10    mail.long90.cn.”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用于定义邮件交换器，其中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表示优先级别，数字越小，优先级别越高。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192.168.10.zone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反向区域文件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反向区域文件位于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目录下，为方便编辑，可先将样本文件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named.loopback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复制到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192.168.10.zone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，再对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192.168.10.zone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编辑修改。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．设置防火墙放行，设置主配置文件和区域文件的属组为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（前面如果加“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-p”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参数拷贝的，此步骤可省略）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named]# firewall-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--permanent --add-service=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named]# firewall-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--reload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named]# 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chgrp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named 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named]# 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chgrp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named long90.cn.zone 192.168.10.zone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．重新启动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服务，添加开机自启动功能。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named]# 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restart named ; 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enable named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4161315"/>
            <a:ext cx="10372182" cy="10210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5487192"/>
            <a:ext cx="10372182" cy="30480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20159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说明如下：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Client3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Server 2016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）上测试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将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Client3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属性中的首选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服务器的地址设置为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，如图所示。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在命令提示符下使用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来测试，如图所示。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3277394"/>
            <a:ext cx="10372182" cy="2971800"/>
          </a:xfrm>
          <a:prstGeom prst="rect">
            <a:avLst/>
          </a:prstGeom>
        </p:spPr>
      </p:pic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575" y="3510515"/>
            <a:ext cx="215265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75" y="3508394"/>
            <a:ext cx="4576921" cy="236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58305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上测试。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在统信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 V20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操作系统中，可以修改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resolv.conf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文件来设置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客户端，如下所示。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vim 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resolv.conf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nameserver 192.168.10.1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nameserver 192.168.10.2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使用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软件包提供了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测试工具：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下面在客户端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192.168.10.20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）上测试，前提是必须保证与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服务器的通信畅通。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</a:t>
            </a: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server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www.long60.cn    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正向查询，查询域名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www.long60.cn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192.168.10.2    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反向查询，查询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对应的域名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set all         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显示当前设置的所有值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set type=NS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此行中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的取值还可以为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SOA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MX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CNAME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PTR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any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long60.cn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任务11-3</a:t>
            </a:r>
            <a:r>
              <a:rPr lang="en-US" altLang="zh-CN" dirty="0"/>
              <a:t>  </a:t>
            </a:r>
            <a:r>
              <a:rPr lang="zh-CN" altLang="en-US" dirty="0"/>
              <a:t>配置主</a:t>
            </a:r>
            <a:r>
              <a:rPr lang="en-US" altLang="zh-CN" dirty="0"/>
              <a:t>DNS</a:t>
            </a:r>
            <a:r>
              <a:rPr lang="zh-CN" altLang="en-US" dirty="0"/>
              <a:t>服务器实例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2302040"/>
            <a:ext cx="10372182" cy="12039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4511840"/>
            <a:ext cx="10372182" cy="234774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24141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服务器划分为若干区域进行管理，每个区域由一个或多个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服务器负责解析。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对于存在多个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服务器的区域，必须选择一台主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服务器，保存并管理整个区域的信息，其他服务器称为辅助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2961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．区域传输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为了保证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数据相同，所有服务器必须进行数据同步，辅助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服务器从主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服务器获得区域副本，这个过程称为区域传输。区域传输存在两种方式：完全区域传输（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Full Zone Transfer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AXFR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）和增量区域传输（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Incremental Zone Transfer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IXFR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满足发生区域传输的条件时，辅助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服务器向主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服务器发送查询请求，更新其区域文件，如图所示。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661" y="4498753"/>
            <a:ext cx="5948445" cy="197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．配置辅助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12-2】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承接任务11-3，主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服务器的地址是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，区域是“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，测试客户端是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）配置主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）配置辅助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在服务器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（略）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修改主配置文件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区域的内容如下（注释内容不要写到配置文件中）。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5085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vim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options {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listen-on port 53 { any; };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listen-on-v6 port 53 { ::1; };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directory       "/var/named";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dump-file       "/var/named/data/</a:t>
            </a:r>
            <a:r>
              <a:rPr lang="en-US" altLang="zh-CN" sz="16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cache_dump.db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statistics-file "/var/named/data/named_stats.txt";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memstatistics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-file "/var/named/data/named_mem_stats.txt";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allow-query     { any; };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recursion yes;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dnssec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-enable yes;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dnssec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-validation no;				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……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1829594"/>
            <a:ext cx="10372182" cy="44196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3775" y="1646716"/>
            <a:ext cx="10372182" cy="4685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"." IN {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type      hint;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file      "name.ca";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"long60.cn" IN {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type   slave;                  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区域的类型为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slave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file   "slaves/long60.cn.zone";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正向解析区域声明文件在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/var/named/slaves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masters  { 192.168.10.1; };   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服务器地址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"10.168.192.in-addr.arpa" IN {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type   slave;                  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区域的类型为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slave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file   "slaves/2.10.168.192.zone";//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反向解析区域声明文件在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/var/named/slaves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masters { 192.168.10.1; };        //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服务器地址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41375" y="1669938"/>
            <a:ext cx="10372182" cy="44196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31926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重启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服务，设置主配置文件和正、反向解析区域声明文件的属组为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chgrp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named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chgrp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named /var/named/slaves/long60.cn.zone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chgrp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named /var/named/slaves/2.10.168.192.zone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41375" y="2103932"/>
            <a:ext cx="10372182" cy="211833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认识域名空间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Domain Name Service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，域名服务）是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Internet/Intranet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中最基础也是非常重要的一项服务，它提供了网络访问中域名和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地址的相互转换。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命名系统采用层次的逻辑结构，如同一棵倒置的树。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175" y="3203027"/>
            <a:ext cx="3441700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75" y="3039194"/>
            <a:ext cx="10210799" cy="323905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37312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）数据同步测试。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开放防火墙，重启辅助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服务，使其与主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服务器数据同步。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--reload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41375" y="2103931"/>
            <a:ext cx="10372182" cy="262126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25771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）数据同步测试。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在主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服务器上执行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tail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命令查看系统日志，辅助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服务器通过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AXFR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区域数据。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tail   /var/log/messages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41375" y="3064036"/>
            <a:ext cx="10372182" cy="59433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25771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）数据同步测试。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da-DK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</a:t>
            </a:r>
            <a:r>
              <a:rPr lang="zh-CN" altLang="da-DK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da-DK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tail</a:t>
            </a:r>
            <a:r>
              <a:rPr lang="zh-CN" altLang="da-DK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命令查看辅助</a:t>
            </a:r>
            <a:r>
              <a:rPr lang="da-DK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da-DK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服务器的系统日志，通过</a:t>
            </a:r>
            <a:r>
              <a:rPr lang="da-DK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</a:t>
            </a:r>
            <a:r>
              <a:rPr lang="zh-CN" altLang="da-DK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命令查看辅助</a:t>
            </a:r>
            <a:r>
              <a:rPr lang="da-DK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da-DK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da-DK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/var/named/slaves</a:t>
            </a:r>
            <a:r>
              <a:rPr lang="zh-CN" altLang="da-DK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目录，说明区域文件</a:t>
            </a:r>
            <a:r>
              <a:rPr lang="da-DK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long60.cn.zone</a:t>
            </a:r>
            <a:r>
              <a:rPr lang="zh-CN" altLang="da-DK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复制完毕。</a:t>
            </a:r>
            <a:endParaRPr lang="zh-CN" altLang="da-DK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da-DK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[root@Server02 ~]# ll   /var/named/slaves/</a:t>
            </a:r>
            <a:endParaRPr lang="da-DK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41375" y="3064036"/>
            <a:ext cx="10372182" cy="59433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10372182" cy="5085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）数据同步测试。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进行测试，其过程如下。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server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 server: 192.168.10.2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Address: 192.168.10.2#53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www.long60.cn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Server:         192.168.10.2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Address:        192.168.10.2#53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Name:   www.long60.cn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Address: 192.168.10.4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192.168.10.4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4.10.168.192.in-addr.arpa       name = www.long60.cn.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 任务11-4</a:t>
            </a:r>
            <a:r>
              <a:rPr lang="en-US" altLang="zh-CN" dirty="0"/>
              <a:t>  </a:t>
            </a:r>
            <a:r>
              <a:rPr lang="zh-CN" altLang="en-US" dirty="0"/>
              <a:t>配置辅助</a:t>
            </a:r>
            <a:r>
              <a:rPr lang="en-US" altLang="zh-CN" dirty="0"/>
              <a:t>DNS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41375" y="2515394"/>
            <a:ext cx="10372182" cy="35814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108639" y="4234151"/>
            <a:ext cx="4040125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项目实施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449662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DNS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499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DNS</a:t>
            </a:r>
            <a:r>
              <a:rPr lang="zh-CN" altLang="en-US" dirty="0"/>
              <a:t>服务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975" y="2591594"/>
            <a:ext cx="3200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60249" y="5005500"/>
            <a:ext cx="10363199" cy="180884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0249" y="1448594"/>
            <a:ext cx="10496725" cy="4039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．项目实训目的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系统中主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服务器的配置方法。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服务器的配置方法。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．项目背景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某企业有一个局域网（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），网络拓扑如图所示。该企业中已经有自己的网页，员工希望通过域名来进行访问，同时员工也需要访问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上的网站。该企业已经申请了域名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jnrplinux.com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，公司需要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上的用户通过域名访问公司的网页。为了保证可靠，不能因为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的故障，导致网页不能访问。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DNS</a:t>
            </a:r>
            <a:r>
              <a:rPr lang="zh-CN" altLang="en-US" dirty="0"/>
              <a:t>服务</a:t>
            </a:r>
            <a:endParaRPr lang="zh-CN" altLang="en-US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8" b="5515"/>
          <a:stretch>
            <a:fillRect/>
          </a:stretch>
        </p:blipFill>
        <p:spPr bwMode="auto">
          <a:xfrm>
            <a:off x="7356475" y="5041195"/>
            <a:ext cx="3107133" cy="168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4039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要求在企业内部构建一台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服务器，为局域网中的计算机提供域名解析服务。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服务器管理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jnrplinux.com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域的域名解析，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服务器的域名为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dns.jnrplinux.com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。同时还必须为客户提供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上的主机的域名解析。要求分别能解析以下域名：财务部（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cw.jnrplinux.com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192.168.1.11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）、销售部（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xs.jnrplinux.com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192.168.1.12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）、经理部（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jl.jnrplinux.com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192.168.1.13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系统（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jnrplinux.com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192.168.1.13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．项目实训内容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练习配置在统信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系统下的主及辅助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DNS</a:t>
            </a:r>
            <a:r>
              <a:rPr lang="zh-CN" altLang="en-US" dirty="0"/>
              <a:t>服务</a:t>
            </a:r>
            <a:endParaRPr lang="zh-CN" altLang="en-US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重要说明</a:t>
            </a:r>
            <a:endParaRPr lang="zh-CN" altLang="en-US" dirty="0"/>
          </a:p>
        </p:txBody>
      </p:sp>
      <p:sp>
        <p:nvSpPr>
          <p:cNvPr id="7" name="文本框 1"/>
          <p:cNvSpPr txBox="1"/>
          <p:nvPr/>
        </p:nvSpPr>
        <p:spPr>
          <a:xfrm>
            <a:off x="373902" y="1143794"/>
            <a:ext cx="8849473" cy="6447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订购教材后请向作者索要含电子教案、微课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课堂慕课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项目实录视频、课件、课标、授课计划、项目任务单、试卷等的备课包。</a:t>
            </a:r>
            <a:endParaRPr lang="zh-CN" altLang="en-US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全套资源提供群： </a:t>
            </a:r>
            <a:r>
              <a:rPr lang="en-US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414901724</a:t>
            </a:r>
            <a:endParaRPr lang="en-US" altLang="zh-CN" sz="28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作者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QQ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：</a:t>
            </a:r>
            <a:r>
              <a:rPr lang="en-US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68433059</a:t>
            </a:r>
            <a:endParaRPr lang="en-US" altLang="zh-CN" sz="28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教材：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ISBN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微信扫码关注</a:t>
            </a:r>
            <a:r>
              <a:rPr lang="zh-CN" altLang="en-US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“规划教材”“计算机优秀教材”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，时刻关注新书出版、资源提供和更新！随时可免费寄您公众号上的样书：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Freeform 3"/>
          <p:cNvSpPr/>
          <p:nvPr/>
        </p:nvSpPr>
        <p:spPr>
          <a:xfrm rot="10800000">
            <a:off x="1146336" y="9151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440" y="1143794"/>
            <a:ext cx="2670735" cy="267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75" y="3967165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95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58147" y="2210312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58147" y="4025019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095121" y="2480346"/>
            <a:ext cx="203200" cy="203200"/>
          </a:xfrm>
          <a:prstGeom prst="ellipse">
            <a:avLst/>
          </a:prstGeom>
          <a:solidFill>
            <a:srgbClr val="3E5CC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095121" y="2727996"/>
            <a:ext cx="203200" cy="203200"/>
          </a:xfrm>
          <a:prstGeom prst="ellipse">
            <a:avLst/>
          </a:pr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95121" y="2975646"/>
            <a:ext cx="203200" cy="203200"/>
          </a:xfrm>
          <a:prstGeom prst="ellipse">
            <a:avLst/>
          </a:prstGeom>
          <a:solidFill>
            <a:srgbClr val="F08E3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"/>
          <p:cNvSpPr txBox="1"/>
          <p:nvPr/>
        </p:nvSpPr>
        <p:spPr>
          <a:xfrm>
            <a:off x="2611437" y="2134394"/>
            <a:ext cx="70064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1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根域服务器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2346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服务器分为主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服务器、从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服务器、转发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服务器和惟缓存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根服务器主要用来管理互联网的主目录，最早是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IPV4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，全球只有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台（这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IPv4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根域名服务器名字分别为“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个为主根服务器在美国。其余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个均为辅根服务器，其中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个在美国，欧洲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个，位于英国和瑞典，亚洲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个位于日本。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DNS</a:t>
            </a:r>
            <a:r>
              <a:rPr lang="zh-CN" altLang="en-US" dirty="0"/>
              <a:t>服务器的分类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2346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Master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Primary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服务器负责维护所管辖域的域名服务信息。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配置主域服务器需要一整套的配置文件，包括主配置文件（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）、区域配置文件、正向解析区域声明文件、反向解析区域声明文件、根区域文件（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/var/named/ named.ca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）和回送文件（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/var/named/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named.local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DNS</a:t>
            </a:r>
            <a:r>
              <a:rPr lang="zh-CN" altLang="en-US" dirty="0"/>
              <a:t>服务器的分类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2346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Slave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Secondary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服务器用于分担主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服务器的查询负载。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配置辅助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服务器不需要生成本地的正、反向解析区域声明文件，因为可以从主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服务器下载该声明文件。因而只需配置主配置文件、区域配置文件、根区域文件和回送文件即可。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DNS</a:t>
            </a:r>
            <a:r>
              <a:rPr lang="zh-CN" altLang="en-US" dirty="0"/>
              <a:t>服务器的分类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28079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．转发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Forwarder Domain Name Server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）可以向其他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服务器转发解析请求。当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服务器收到客户端的解析请求后，它首先尝试从其本地数据库中查找；若未能找到，则需要向其他指定的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服务器转发解析请求；其他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服务器完成解析后返回解析结果，转发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服务器将该解析结果缓存在自己的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缓存中，并向客户端返回解析结果。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DNS</a:t>
            </a:r>
            <a:r>
              <a:rPr lang="zh-CN" altLang="en-US" dirty="0"/>
              <a:t>服务器的分类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．唯高速缓存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唯高速缓存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Caching-only DNS Server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）供本地网络上的客户端用来进行域名转换。它通过查询其他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服务器并将获得的信息存放在它的高速缓存中，为客户端查询信息提供服务。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12809</Words>
  <Application>WPS 演示</Application>
  <PresentationFormat>自定义</PresentationFormat>
  <Paragraphs>593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Microsoft YaHei UI</vt:lpstr>
      <vt:lpstr>Times New Roman</vt:lpstr>
      <vt:lpstr>方正书宋简体</vt:lpstr>
      <vt:lpstr>Calibri</vt:lpstr>
      <vt:lpstr>Arial Unicode MS</vt:lpstr>
      <vt:lpstr>等线</vt:lpstr>
      <vt:lpstr>Arial</vt:lpstr>
      <vt:lpstr>Office Theme</vt:lpstr>
      <vt:lpstr>PowerPoint 演示文稿</vt:lpstr>
      <vt:lpstr>PowerPoint 演示文稿</vt:lpstr>
      <vt:lpstr>PowerPoint 演示文稿</vt:lpstr>
      <vt:lpstr>一、项目知识准备</vt:lpstr>
      <vt:lpstr>一、项目知识准备</vt:lpstr>
      <vt:lpstr>一、项目知识准备</vt:lpstr>
      <vt:lpstr>一、项目知识准备</vt:lpstr>
      <vt:lpstr>一、项目知识准备</vt:lpstr>
      <vt:lpstr>一、项目知识准备</vt:lpstr>
      <vt:lpstr>一、项目知识准备</vt:lpstr>
      <vt:lpstr>一、项目知识准备</vt:lpstr>
      <vt:lpstr>一、项目知识准备</vt:lpstr>
      <vt:lpstr>PowerPoint 演示文稿</vt:lpstr>
      <vt:lpstr>二、项目设计与准备</vt:lpstr>
      <vt:lpstr>PowerPoint 演示文稿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PowerPoint 演示文稿</vt:lpstr>
      <vt:lpstr>四、项目实录</vt:lpstr>
      <vt:lpstr>四、项目实录</vt:lpstr>
      <vt:lpstr>四、项目实录</vt:lpstr>
      <vt:lpstr>重要说明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siri</dc:creator>
  <cp:lastModifiedBy>Administrator</cp:lastModifiedBy>
  <cp:revision>642</cp:revision>
  <dcterms:created xsi:type="dcterms:W3CDTF">2006-08-16T00:00:00Z</dcterms:created>
  <dcterms:modified xsi:type="dcterms:W3CDTF">2026-03-07T02:45:55Z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9BFF0BA3557C4EC3855C0B3DE5AF5972_12</vt:lpwstr>
  </property>
</Properties>
</file>